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4" r:id="rId2"/>
  </p:sldMasterIdLst>
  <p:sldIdLst>
    <p:sldId id="258" r:id="rId3"/>
    <p:sldId id="257" r:id="rId4"/>
    <p:sldId id="259" r:id="rId5"/>
    <p:sldId id="260" r:id="rId6"/>
    <p:sldId id="261" r:id="rId7"/>
    <p:sldId id="265" r:id="rId8"/>
    <p:sldId id="262" r:id="rId9"/>
    <p:sldId id="269" r:id="rId10"/>
    <p:sldId id="263" r:id="rId11"/>
    <p:sldId id="264" r:id="rId12"/>
    <p:sldId id="266" r:id="rId13"/>
    <p:sldId id="267" r:id="rId14"/>
    <p:sldId id="270" r:id="rId15"/>
    <p:sldId id="268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62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928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400.JPG"/>
          <p:cNvPicPr>
            <a:picLocks noChangeAspect="1"/>
          </p:cNvPicPr>
          <p:nvPr/>
        </p:nvPicPr>
        <p:blipFill>
          <a:blip r:embed="rId2" cstate="print"/>
          <a:srcRect t="23066" b="40526"/>
          <a:stretch>
            <a:fillRect/>
          </a:stretch>
        </p:blipFill>
        <p:spPr>
          <a:xfrm>
            <a:off x="0" y="4022405"/>
            <a:ext cx="5615940" cy="10023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482421"/>
            <a:ext cx="4643131" cy="5808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552" y="1366859"/>
            <a:ext cx="7400248" cy="32277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0205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8870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2" y="482421"/>
            <a:ext cx="5533820" cy="580808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3033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2" y="482421"/>
            <a:ext cx="5533820" cy="58080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4386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7472" y="2022453"/>
            <a:ext cx="6907740" cy="476236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5719" y="2543555"/>
            <a:ext cx="6400800" cy="39426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1297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emf"/><Relationship Id="rId7" Type="http://schemas.openxmlformats.org/officeDocument/2006/relationships/image" Target="../media/image7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emf"/><Relationship Id="rId5" Type="http://schemas.openxmlformats.org/officeDocument/2006/relationships/image" Target="../media/image3.emf"/><Relationship Id="rId10" Type="http://schemas.openxmlformats.org/officeDocument/2006/relationships/image" Target="../media/image4.emf"/><Relationship Id="rId4" Type="http://schemas.openxmlformats.org/officeDocument/2006/relationships/image" Target="../media/image2.emf"/><Relationship Id="rId9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95786" cy="51804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1902" y="79164"/>
            <a:ext cx="8928456" cy="49802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91832" y="140806"/>
            <a:ext cx="944048" cy="1080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99884" y="140806"/>
            <a:ext cx="7760396" cy="1080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>
            <a:alphaModFix amt="64000"/>
          </a:blip>
          <a:stretch>
            <a:fillRect/>
          </a:stretch>
        </p:blipFill>
        <p:spPr>
          <a:xfrm>
            <a:off x="191832" y="4759110"/>
            <a:ext cx="8768448" cy="252011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024564" y="502355"/>
            <a:ext cx="2455676" cy="5689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969000" y="4831076"/>
            <a:ext cx="2511240" cy="122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839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1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95786" cy="51804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3DD24-6BA8-C243-9BD2-8AFF9102CC5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77D0C-2248-3E45-B4B1-6E78AE5FF33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902" y="79164"/>
            <a:ext cx="8928456" cy="49802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832" y="1515296"/>
            <a:ext cx="944048" cy="18963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99884" y="1515296"/>
            <a:ext cx="7760396" cy="18963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alphaModFix amt="64000"/>
          </a:blip>
          <a:stretch>
            <a:fillRect/>
          </a:stretch>
        </p:blipFill>
        <p:spPr>
          <a:xfrm>
            <a:off x="191832" y="4759110"/>
            <a:ext cx="8768448" cy="252011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834062" y="4835007"/>
            <a:ext cx="2633935" cy="128485"/>
          </a:xfrm>
          <a:prstGeom prst="rect">
            <a:avLst/>
          </a:prstGeom>
        </p:spPr>
      </p:pic>
      <p:pic>
        <p:nvPicPr>
          <p:cNvPr id="13" name="Picture 12" descr="solander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2" y="3451380"/>
            <a:ext cx="8763700" cy="1267968"/>
          </a:xfrm>
          <a:prstGeom prst="rect">
            <a:avLst/>
          </a:prstGeom>
        </p:spPr>
      </p:pic>
      <p:pic>
        <p:nvPicPr>
          <p:cNvPr id="21" name="Picture 20" descr="reef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2" y="142875"/>
            <a:ext cx="2889504" cy="1331072"/>
          </a:xfrm>
          <a:prstGeom prst="rect">
            <a:avLst/>
          </a:prstGeom>
        </p:spPr>
      </p:pic>
      <p:pic>
        <p:nvPicPr>
          <p:cNvPr id="22" name="Picture 21" descr="fish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044" y="142875"/>
            <a:ext cx="5809488" cy="13310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297055" y="3586574"/>
            <a:ext cx="2211570" cy="5124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316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AU" sz="3600" dirty="0" smtClean="0"/>
              <a:t>Coral reefs: apex predator paradise or </a:t>
            </a:r>
            <a:r>
              <a:rPr lang="en-AU" sz="3600" dirty="0" err="1" smtClean="0"/>
              <a:t>mesopredator</a:t>
            </a:r>
            <a:r>
              <a:rPr lang="en-AU" sz="3600" dirty="0" smtClean="0"/>
              <a:t> nirvana?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5719" y="2959919"/>
            <a:ext cx="6400800" cy="394261"/>
          </a:xfrm>
        </p:spPr>
        <p:txBody>
          <a:bodyPr>
            <a:normAutofit fontScale="92500" lnSpcReduction="10000"/>
          </a:bodyPr>
          <a:lstStyle/>
          <a:p>
            <a:r>
              <a:rPr lang="en-AU" sz="2200" i="1" dirty="0" smtClean="0"/>
              <a:t>MR Heupel, DM Knip, CA Simpfendorfer, NK Dulvy</a:t>
            </a:r>
          </a:p>
          <a:p>
            <a:endParaRPr lang="en-US" dirty="0"/>
          </a:p>
        </p:txBody>
      </p:sp>
      <p:pic>
        <p:nvPicPr>
          <p:cNvPr id="4" name="Picture 125" descr="logojcu.gif"/>
          <p:cNvPicPr>
            <a:picLocks noChangeAspect="1"/>
          </p:cNvPicPr>
          <p:nvPr/>
        </p:nvPicPr>
        <p:blipFill>
          <a:blip r:embed="rId2" cstate="print"/>
          <a:srcRect r="9524"/>
          <a:stretch>
            <a:fillRect/>
          </a:stretch>
        </p:blipFill>
        <p:spPr bwMode="auto">
          <a:xfrm>
            <a:off x="1546361" y="4404061"/>
            <a:ext cx="1213168" cy="65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STFA Logo (col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42" y="4404061"/>
            <a:ext cx="1436195" cy="6563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82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issue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Loss of top predators is a common symptom of exploitation in both marine and terrestrial systems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Exploitation of aquatic systems is leading to alterations to ecosystems including trophic cascades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Understanding the functional role of predators is crucial to defining the efficacy of management and conservation and defining the implications of environmental change</a:t>
            </a:r>
          </a:p>
          <a:p>
            <a:pPr>
              <a:buFont typeface="Arial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425351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Functional roles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The functional role of a predator is key to defining its impact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Definition of the role of predator species in terms of interaction strength and redundancy is required to understand the consequences of their removal or depletion within the system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For example: is predation acute or diffuse?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Definitions – apex predator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552" y="1275607"/>
            <a:ext cx="7400248" cy="2839193"/>
          </a:xfrm>
        </p:spPr>
        <p:txBody>
          <a:bodyPr>
            <a:normAutofit/>
          </a:bodyPr>
          <a:lstStyle/>
          <a:p>
            <a:r>
              <a:rPr lang="en-AU" sz="2000" dirty="0" smtClean="0"/>
              <a:t>Apex predator: species that occupy the top trophic position in a community (Ritchie &amp; Johnson 2009)</a:t>
            </a:r>
          </a:p>
          <a:p>
            <a:r>
              <a:rPr lang="en-AU" sz="2000" dirty="0" smtClean="0"/>
              <a:t>In terrestrial systems apex predators are noted to: </a:t>
            </a:r>
          </a:p>
          <a:p>
            <a:pPr lvl="1"/>
            <a:r>
              <a:rPr lang="en-AU" sz="1800" dirty="0" smtClean="0"/>
              <a:t>1) often have strong effects on trophic dynamics and diversity of systems</a:t>
            </a:r>
          </a:p>
          <a:p>
            <a:pPr lvl="1"/>
            <a:r>
              <a:rPr lang="en-AU" sz="1800" dirty="0" smtClean="0"/>
              <a:t>2) affect abundance of </a:t>
            </a:r>
            <a:r>
              <a:rPr lang="en-AU" sz="1800" dirty="0" err="1" smtClean="0"/>
              <a:t>mesopredators</a:t>
            </a:r>
            <a:r>
              <a:rPr lang="en-AU" sz="1800" dirty="0" smtClean="0"/>
              <a:t> via lethal encounters or influencing behaviour</a:t>
            </a:r>
          </a:p>
          <a:p>
            <a:pPr lvl="1"/>
            <a:r>
              <a:rPr lang="en-AU" sz="1800" dirty="0" smtClean="0"/>
              <a:t>3) kill smaller predators for food and to avoid competition</a:t>
            </a:r>
          </a:p>
          <a:p>
            <a:pPr lvl="1"/>
            <a:r>
              <a:rPr lang="en-AU" sz="1800" dirty="0" smtClean="0"/>
              <a:t>4) suppress </a:t>
            </a:r>
            <a:r>
              <a:rPr lang="en-AU" sz="1800" dirty="0" err="1" smtClean="0"/>
              <a:t>mesopredators</a:t>
            </a:r>
            <a:r>
              <a:rPr lang="en-AU" sz="1800" dirty="0" smtClean="0"/>
              <a:t> through fear and dominance</a:t>
            </a:r>
          </a:p>
          <a:p>
            <a:endParaRPr lang="en-A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5608864" y="4498520"/>
            <a:ext cx="34996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/>
              <a:t>Ritchie &amp; Johnson 2009. </a:t>
            </a:r>
            <a:r>
              <a:rPr lang="en-AU" sz="1200" dirty="0"/>
              <a:t>Ecology Letters 12: </a:t>
            </a:r>
            <a:r>
              <a:rPr lang="en-AU" sz="1200" dirty="0" smtClean="0"/>
              <a:t>982-998</a:t>
            </a:r>
            <a:endParaRPr lang="en-AU" sz="1200" dirty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Definitions - </a:t>
            </a:r>
            <a:r>
              <a:rPr lang="en-AU" dirty="0" err="1" smtClean="0"/>
              <a:t>mesopredator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551" y="1293383"/>
            <a:ext cx="7702327" cy="3227764"/>
          </a:xfrm>
        </p:spPr>
        <p:txBody>
          <a:bodyPr>
            <a:normAutofit/>
          </a:bodyPr>
          <a:lstStyle/>
          <a:p>
            <a:r>
              <a:rPr lang="en-AU" sz="2000" dirty="0" err="1" smtClean="0"/>
              <a:t>Mesopredator</a:t>
            </a:r>
            <a:r>
              <a:rPr lang="en-AU" sz="2000" dirty="0" smtClean="0"/>
              <a:t>: encompasses any mid-ranking predator in a food web regardless of size or taxonomy that occupies trophic positions below apex predators (</a:t>
            </a:r>
            <a:r>
              <a:rPr lang="en-AU" sz="2000" dirty="0" err="1" smtClean="0"/>
              <a:t>Prugh</a:t>
            </a:r>
            <a:r>
              <a:rPr lang="en-AU" sz="2000" dirty="0" smtClean="0"/>
              <a:t> et al. 2009, Ritchie &amp; Johnson 2009)</a:t>
            </a:r>
          </a:p>
          <a:p>
            <a:r>
              <a:rPr lang="en-AU" sz="2000" dirty="0" err="1" smtClean="0"/>
              <a:t>Mesopredators</a:t>
            </a:r>
            <a:r>
              <a:rPr lang="en-AU" sz="2000" dirty="0" smtClean="0"/>
              <a:t>: </a:t>
            </a:r>
          </a:p>
          <a:p>
            <a:pPr lvl="1"/>
            <a:r>
              <a:rPr lang="en-AU" sz="1800" dirty="0" smtClean="0"/>
              <a:t>1) should be better at exploiting shared food resources</a:t>
            </a:r>
          </a:p>
          <a:p>
            <a:pPr lvl="1"/>
            <a:r>
              <a:rPr lang="en-AU" sz="1800" dirty="0" smtClean="0"/>
              <a:t>2) are less specialised hunters than apex predators</a:t>
            </a:r>
          </a:p>
          <a:p>
            <a:pPr lvl="1"/>
            <a:r>
              <a:rPr lang="en-AU" sz="1800" dirty="0" smtClean="0"/>
              <a:t>3) have less influence on the behaviour of other species</a:t>
            </a:r>
          </a:p>
          <a:p>
            <a:r>
              <a:rPr lang="en-AU" sz="2000" dirty="0" smtClean="0"/>
              <a:t>However, the definition of </a:t>
            </a:r>
            <a:r>
              <a:rPr lang="en-AU" sz="2000" dirty="0" err="1" smtClean="0"/>
              <a:t>mesopredators</a:t>
            </a:r>
            <a:r>
              <a:rPr lang="en-AU" sz="2000" dirty="0" smtClean="0"/>
              <a:t> can be context-specific.</a:t>
            </a:r>
          </a:p>
          <a:p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5608864" y="4294414"/>
            <a:ext cx="34996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err="1"/>
              <a:t>Prugh</a:t>
            </a:r>
            <a:r>
              <a:rPr lang="en-AU" sz="1200" dirty="0"/>
              <a:t> </a:t>
            </a:r>
            <a:r>
              <a:rPr lang="en-AU" sz="1200" dirty="0" smtClean="0"/>
              <a:t>et al. 2009. </a:t>
            </a:r>
            <a:r>
              <a:rPr lang="en-AU" sz="1200" dirty="0" err="1"/>
              <a:t>BioScience</a:t>
            </a:r>
            <a:r>
              <a:rPr lang="en-AU" sz="1200" dirty="0"/>
              <a:t> 59: </a:t>
            </a:r>
            <a:r>
              <a:rPr lang="en-AU" sz="1200" dirty="0" smtClean="0"/>
              <a:t>779-791</a:t>
            </a:r>
            <a:endParaRPr lang="en-AU" sz="1200" dirty="0"/>
          </a:p>
          <a:p>
            <a:r>
              <a:rPr lang="en-AU" sz="1200" dirty="0"/>
              <a:t>Ritchie </a:t>
            </a:r>
            <a:r>
              <a:rPr lang="en-AU" sz="1200" dirty="0" smtClean="0"/>
              <a:t>&amp; Johnson 2009. </a:t>
            </a:r>
            <a:r>
              <a:rPr lang="en-AU" sz="1200" dirty="0"/>
              <a:t>Ecology Letters 12: </a:t>
            </a:r>
            <a:r>
              <a:rPr lang="en-AU" sz="1200" dirty="0" smtClean="0"/>
              <a:t>982-998</a:t>
            </a:r>
            <a:endParaRPr lang="en-AU" sz="1200" dirty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Role of sharks as predators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Not all (or most) sharks function as apex predators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Many systems will be comprised of a suite of sharks functioning as </a:t>
            </a:r>
            <a:r>
              <a:rPr lang="en-AU" sz="2000" dirty="0" err="1" smtClean="0"/>
              <a:t>mesopredators</a:t>
            </a:r>
            <a:r>
              <a:rPr lang="en-AU" sz="2000" dirty="0" smtClean="0"/>
              <a:t> (diffuse predation) with no individual species exerting overarching top down pressure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Truly apex species will exert acute predation and dominance effects, although their presence is often transient</a:t>
            </a:r>
          </a:p>
          <a:p>
            <a:pPr>
              <a:buFont typeface="Arial" pitchFamily="34" charset="0"/>
              <a:buChar char="•"/>
            </a:pP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efs 2.jpg"/>
          <p:cNvPicPr>
            <a:picLocks noChangeAspect="1"/>
          </p:cNvPicPr>
          <p:nvPr/>
        </p:nvPicPr>
        <p:blipFill>
          <a:blip r:embed="rId2" cstate="print"/>
          <a:srcRect l="23611" t="32229" r="24556" b="16893"/>
          <a:stretch>
            <a:fillRect/>
          </a:stretch>
        </p:blipFill>
        <p:spPr>
          <a:xfrm>
            <a:off x="-7100" y="1221600"/>
            <a:ext cx="9151100" cy="3921900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>
          <a:xfrm flipH="1" flipV="1">
            <a:off x="4053861" y="3597864"/>
            <a:ext cx="259865" cy="54006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btip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3489852"/>
            <a:ext cx="1656184" cy="571965"/>
          </a:xfrm>
          <a:prstGeom prst="rect">
            <a:avLst/>
          </a:prstGeom>
        </p:spPr>
      </p:pic>
      <p:cxnSp>
        <p:nvCxnSpPr>
          <p:cNvPr id="34" name="Straight Arrow Connector 33"/>
          <p:cNvCxnSpPr/>
          <p:nvPr/>
        </p:nvCxnSpPr>
        <p:spPr>
          <a:xfrm flipH="1" flipV="1">
            <a:off x="3240648" y="4029912"/>
            <a:ext cx="324832" cy="54006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btip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3975906"/>
            <a:ext cx="1656184" cy="5719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270157"/>
            <a:ext cx="4643131" cy="580808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Resident and transient predator interactions</a:t>
            </a:r>
            <a:endParaRPr lang="en-AU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483768" y="2247714"/>
            <a:ext cx="288032" cy="0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1835696" y="2571750"/>
            <a:ext cx="288032" cy="0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380312" y="4569972"/>
            <a:ext cx="288032" cy="162018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812360" y="4083918"/>
            <a:ext cx="216024" cy="162018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004048" y="2193708"/>
            <a:ext cx="1008112" cy="594066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236296" y="2301720"/>
            <a:ext cx="360040" cy="118813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740353" y="2139702"/>
            <a:ext cx="868445" cy="1998222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1521" y="3111810"/>
            <a:ext cx="12336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err="1" smtClean="0">
                <a:solidFill>
                  <a:srgbClr val="FFD243"/>
                </a:solidFill>
              </a:rPr>
              <a:t>Mesopredator</a:t>
            </a:r>
            <a:endParaRPr lang="en-AU" sz="1400" dirty="0">
              <a:solidFill>
                <a:srgbClr val="FFD24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3367032"/>
            <a:ext cx="1229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rgbClr val="FF0000"/>
                </a:solidFill>
              </a:rPr>
              <a:t>Apex predator</a:t>
            </a:r>
            <a:endParaRPr lang="en-AU" sz="1400" dirty="0">
              <a:solidFill>
                <a:srgbClr val="FF0000"/>
              </a:solidFill>
            </a:endParaRPr>
          </a:p>
        </p:txBody>
      </p:sp>
      <p:pic>
        <p:nvPicPr>
          <p:cNvPr id="14" name="Picture 13" descr="new fish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1707654"/>
            <a:ext cx="792088" cy="368920"/>
          </a:xfrm>
          <a:prstGeom prst="rect">
            <a:avLst/>
          </a:prstGeom>
        </p:spPr>
      </p:pic>
      <p:pic>
        <p:nvPicPr>
          <p:cNvPr id="15" name="Picture 14" descr="new fish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1640" y="2193708"/>
            <a:ext cx="792088" cy="368920"/>
          </a:xfrm>
          <a:prstGeom prst="rect">
            <a:avLst/>
          </a:prstGeom>
        </p:spPr>
      </p:pic>
      <p:pic>
        <p:nvPicPr>
          <p:cNvPr id="16" name="Picture 15" descr="new fish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884368" y="4245936"/>
            <a:ext cx="792088" cy="368920"/>
          </a:xfrm>
          <a:prstGeom prst="rect">
            <a:avLst/>
          </a:prstGeom>
        </p:spPr>
      </p:pic>
      <p:pic>
        <p:nvPicPr>
          <p:cNvPr id="17" name="Picture 16" descr="new fish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596336" y="4677984"/>
            <a:ext cx="792088" cy="368920"/>
          </a:xfrm>
          <a:prstGeom prst="rect">
            <a:avLst/>
          </a:prstGeom>
        </p:spPr>
      </p:pic>
      <p:pic>
        <p:nvPicPr>
          <p:cNvPr id="18" name="Picture 17" descr="new fish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3057804"/>
            <a:ext cx="792088" cy="368920"/>
          </a:xfrm>
          <a:prstGeom prst="rect">
            <a:avLst/>
          </a:prstGeom>
        </p:spPr>
      </p:pic>
      <p:pic>
        <p:nvPicPr>
          <p:cNvPr id="19" name="Picture 18" descr="new fish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3543858"/>
            <a:ext cx="792088" cy="368920"/>
          </a:xfrm>
          <a:prstGeom prst="rect">
            <a:avLst/>
          </a:prstGeom>
        </p:spPr>
      </p:pic>
      <p:pic>
        <p:nvPicPr>
          <p:cNvPr id="20" name="Picture 19" descr="surgeonfish ne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358490" y="4002939"/>
            <a:ext cx="627455" cy="405016"/>
          </a:xfrm>
          <a:prstGeom prst="rect">
            <a:avLst/>
          </a:prstGeom>
        </p:spPr>
      </p:pic>
      <p:pic>
        <p:nvPicPr>
          <p:cNvPr id="21" name="Picture 20" descr="surgeonfish ne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1600" y="2301720"/>
            <a:ext cx="627455" cy="405016"/>
          </a:xfrm>
          <a:prstGeom prst="rect">
            <a:avLst/>
          </a:prstGeom>
        </p:spPr>
      </p:pic>
      <p:pic>
        <p:nvPicPr>
          <p:cNvPr id="22" name="Picture 21" descr="surgeonfish ne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5696" y="1869672"/>
            <a:ext cx="627455" cy="405016"/>
          </a:xfrm>
          <a:prstGeom prst="rect">
            <a:avLst/>
          </a:prstGeom>
        </p:spPr>
      </p:pic>
      <p:pic>
        <p:nvPicPr>
          <p:cNvPr id="23" name="Picture 22" descr="surgeonfish ne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3651870"/>
            <a:ext cx="627455" cy="405016"/>
          </a:xfrm>
          <a:prstGeom prst="rect">
            <a:avLst/>
          </a:prstGeom>
        </p:spPr>
      </p:pic>
      <p:pic>
        <p:nvPicPr>
          <p:cNvPr id="24" name="Picture 23" descr="surgeonfish ne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9872" y="3273828"/>
            <a:ext cx="627455" cy="405016"/>
          </a:xfrm>
          <a:prstGeom prst="rect">
            <a:avLst/>
          </a:prstGeom>
        </p:spPr>
      </p:pic>
      <p:pic>
        <p:nvPicPr>
          <p:cNvPr id="25" name="Picture 24" descr="surgeonfish ne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7782426" y="4407954"/>
            <a:ext cx="627455" cy="405016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>
          <a:xfrm flipH="1">
            <a:off x="4572000" y="1653648"/>
            <a:ext cx="1224136" cy="10801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843808" y="1869672"/>
            <a:ext cx="288032" cy="108012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btip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2409732"/>
            <a:ext cx="1647800" cy="571965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 flipH="1">
            <a:off x="2519772" y="2031690"/>
            <a:ext cx="3348373" cy="108012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4211960" y="2247714"/>
            <a:ext cx="2448272" cy="1188132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4067944" y="3111810"/>
            <a:ext cx="216024" cy="108012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btip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479704" y="3597864"/>
            <a:ext cx="1728192" cy="571965"/>
          </a:xfrm>
          <a:prstGeom prst="rect">
            <a:avLst/>
          </a:prstGeom>
        </p:spPr>
      </p:pic>
      <p:pic>
        <p:nvPicPr>
          <p:cNvPr id="39" name="Picture 38" descr="btip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5940152" y="4083918"/>
            <a:ext cx="1728192" cy="571965"/>
          </a:xfrm>
          <a:prstGeom prst="rect">
            <a:avLst/>
          </a:prstGeom>
        </p:spPr>
      </p:pic>
      <p:pic>
        <p:nvPicPr>
          <p:cNvPr id="40" name="Picture 39" descr="btip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2679762"/>
            <a:ext cx="1656184" cy="571965"/>
          </a:xfrm>
          <a:prstGeom prst="rect">
            <a:avLst/>
          </a:prstGeom>
        </p:spPr>
      </p:pic>
      <p:pic>
        <p:nvPicPr>
          <p:cNvPr id="41" name="Picture 40" descr="btip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2031690"/>
            <a:ext cx="1647800" cy="571965"/>
          </a:xfrm>
          <a:prstGeom prst="rect">
            <a:avLst/>
          </a:prstGeom>
        </p:spPr>
      </p:pic>
      <p:pic>
        <p:nvPicPr>
          <p:cNvPr id="42" name="Picture 41" descr="btip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6208" y="1551924"/>
            <a:ext cx="1647800" cy="571965"/>
          </a:xfrm>
          <a:prstGeom prst="rect">
            <a:avLst/>
          </a:prstGeom>
        </p:spPr>
      </p:pic>
      <p:pic>
        <p:nvPicPr>
          <p:cNvPr id="43" name="Picture 42" descr="bull shark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52121" y="843558"/>
            <a:ext cx="3623991" cy="1782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role of MPAs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AU" sz="1800" dirty="0" smtClean="0"/>
              <a:t>MPAs are a common approach used to manage coral reef and coastal ecosystems</a:t>
            </a:r>
          </a:p>
          <a:p>
            <a:pPr>
              <a:buFont typeface="Arial" pitchFamily="34" charset="0"/>
              <a:buChar char="•"/>
            </a:pPr>
            <a:r>
              <a:rPr lang="en-AU" sz="1800" dirty="0" smtClean="0"/>
              <a:t>Spatial management is likely to provide high protection for resident species but not broad ranging species (</a:t>
            </a:r>
            <a:r>
              <a:rPr lang="en-AU" sz="1800" dirty="0" err="1" smtClean="0"/>
              <a:t>ie</a:t>
            </a:r>
            <a:r>
              <a:rPr lang="en-AU" sz="1800" dirty="0" smtClean="0"/>
              <a:t> apex predators)</a:t>
            </a:r>
          </a:p>
          <a:p>
            <a:pPr>
              <a:buFont typeface="Arial" pitchFamily="34" charset="0"/>
              <a:buChar char="•"/>
            </a:pPr>
            <a:r>
              <a:rPr lang="en-AU" sz="1800" dirty="0" smtClean="0"/>
              <a:t>Despite MPA protection, apex predators are likely being removed by multiple fisheries as they move throughout their extensive range</a:t>
            </a:r>
          </a:p>
          <a:p>
            <a:pPr>
              <a:buFont typeface="Arial" pitchFamily="34" charset="0"/>
              <a:buChar char="•"/>
            </a:pPr>
            <a:r>
              <a:rPr lang="en-AU" sz="1800" dirty="0" smtClean="0"/>
              <a:t>Lack of MPA protection for apex species may not be apparent in resulting ecosystem responses because </a:t>
            </a:r>
            <a:r>
              <a:rPr lang="en-AU" sz="1800" dirty="0" err="1" smtClean="0"/>
              <a:t>mesopredators</a:t>
            </a:r>
            <a:r>
              <a:rPr lang="en-AU" sz="1800" dirty="0" smtClean="0"/>
              <a:t> are still seen at high levels</a:t>
            </a:r>
          </a:p>
          <a:p>
            <a:pPr>
              <a:buFont typeface="Arial" pitchFamily="34" charset="0"/>
              <a:buChar char="•"/>
            </a:pP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335469"/>
            <a:ext cx="4643131" cy="580808"/>
          </a:xfrm>
        </p:spPr>
        <p:txBody>
          <a:bodyPr>
            <a:normAutofit/>
          </a:bodyPr>
          <a:lstStyle/>
          <a:p>
            <a:r>
              <a:rPr lang="en-AU" dirty="0" smtClean="0"/>
              <a:t>No MPA: predator loss</a:t>
            </a:r>
            <a:endParaRPr lang="en-AU" dirty="0"/>
          </a:p>
        </p:txBody>
      </p:sp>
      <p:grpSp>
        <p:nvGrpSpPr>
          <p:cNvPr id="4" name="Group 3"/>
          <p:cNvGrpSpPr/>
          <p:nvPr/>
        </p:nvGrpSpPr>
        <p:grpSpPr>
          <a:xfrm>
            <a:off x="1259632" y="1339560"/>
            <a:ext cx="6264696" cy="2636345"/>
            <a:chOff x="899592" y="3573016"/>
            <a:chExt cx="5472608" cy="2520280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-360548" y="4833156"/>
              <a:ext cx="25202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899592" y="6093296"/>
              <a:ext cx="54726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6"/>
            <p:cNvSpPr/>
            <p:nvPr/>
          </p:nvSpPr>
          <p:spPr>
            <a:xfrm>
              <a:off x="1008179" y="4007679"/>
              <a:ext cx="5287846" cy="1954971"/>
            </a:xfrm>
            <a:custGeom>
              <a:avLst/>
              <a:gdLst>
                <a:gd name="connsiteX0" fmla="*/ 0 w 5257800"/>
                <a:gd name="connsiteY0" fmla="*/ 7257 h 1955800"/>
                <a:gd name="connsiteX1" fmla="*/ 478972 w 5257800"/>
                <a:gd name="connsiteY1" fmla="*/ 7257 h 1955800"/>
                <a:gd name="connsiteX2" fmla="*/ 1034143 w 5257800"/>
                <a:gd name="connsiteY2" fmla="*/ 50800 h 1955800"/>
                <a:gd name="connsiteX3" fmla="*/ 1502229 w 5257800"/>
                <a:gd name="connsiteY3" fmla="*/ 279400 h 1955800"/>
                <a:gd name="connsiteX4" fmla="*/ 1894115 w 5257800"/>
                <a:gd name="connsiteY4" fmla="*/ 780143 h 1955800"/>
                <a:gd name="connsiteX5" fmla="*/ 2133600 w 5257800"/>
                <a:gd name="connsiteY5" fmla="*/ 1052286 h 1955800"/>
                <a:gd name="connsiteX6" fmla="*/ 2579915 w 5257800"/>
                <a:gd name="connsiteY6" fmla="*/ 1465943 h 1955800"/>
                <a:gd name="connsiteX7" fmla="*/ 3178629 w 5257800"/>
                <a:gd name="connsiteY7" fmla="*/ 1759857 h 1955800"/>
                <a:gd name="connsiteX8" fmla="*/ 3875315 w 5257800"/>
                <a:gd name="connsiteY8" fmla="*/ 1901371 h 1955800"/>
                <a:gd name="connsiteX9" fmla="*/ 5257800 w 5257800"/>
                <a:gd name="connsiteY9" fmla="*/ 1955800 h 1955800"/>
                <a:gd name="connsiteX10" fmla="*/ 5257800 w 5257800"/>
                <a:gd name="connsiteY10" fmla="*/ 1955800 h 195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7800" h="1955800">
                  <a:moveTo>
                    <a:pt x="0" y="7257"/>
                  </a:moveTo>
                  <a:cubicBezTo>
                    <a:pt x="153307" y="3628"/>
                    <a:pt x="306615" y="0"/>
                    <a:pt x="478972" y="7257"/>
                  </a:cubicBezTo>
                  <a:cubicBezTo>
                    <a:pt x="651329" y="14514"/>
                    <a:pt x="863600" y="5443"/>
                    <a:pt x="1034143" y="50800"/>
                  </a:cubicBezTo>
                  <a:cubicBezTo>
                    <a:pt x="1204686" y="96157"/>
                    <a:pt x="1358900" y="157843"/>
                    <a:pt x="1502229" y="279400"/>
                  </a:cubicBezTo>
                  <a:cubicBezTo>
                    <a:pt x="1645558" y="400957"/>
                    <a:pt x="1788887" y="651329"/>
                    <a:pt x="1894115" y="780143"/>
                  </a:cubicBezTo>
                  <a:cubicBezTo>
                    <a:pt x="1999343" y="908957"/>
                    <a:pt x="2019300" y="937986"/>
                    <a:pt x="2133600" y="1052286"/>
                  </a:cubicBezTo>
                  <a:cubicBezTo>
                    <a:pt x="2247900" y="1166586"/>
                    <a:pt x="2405744" y="1348015"/>
                    <a:pt x="2579915" y="1465943"/>
                  </a:cubicBezTo>
                  <a:cubicBezTo>
                    <a:pt x="2754086" y="1583871"/>
                    <a:pt x="2962729" y="1687286"/>
                    <a:pt x="3178629" y="1759857"/>
                  </a:cubicBezTo>
                  <a:cubicBezTo>
                    <a:pt x="3394529" y="1832428"/>
                    <a:pt x="3528787" y="1868714"/>
                    <a:pt x="3875315" y="1901371"/>
                  </a:cubicBezTo>
                  <a:cubicBezTo>
                    <a:pt x="4221843" y="1934028"/>
                    <a:pt x="5257800" y="1955800"/>
                    <a:pt x="5257800" y="1955800"/>
                  </a:cubicBezTo>
                  <a:lnTo>
                    <a:pt x="5257800" y="1955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15616" y="5373217"/>
              <a:ext cx="1264325" cy="32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err="1" smtClean="0">
                  <a:solidFill>
                    <a:srgbClr val="FFC000"/>
                  </a:solidFill>
                </a:rPr>
                <a:t>mesopredators</a:t>
              </a:r>
              <a:endParaRPr lang="en-AU" sz="1600" dirty="0">
                <a:solidFill>
                  <a:srgbClr val="FFC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5616" y="4581128"/>
              <a:ext cx="1055453" cy="32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>
                  <a:solidFill>
                    <a:schemeClr val="accent3">
                      <a:lumMod val="75000"/>
                    </a:schemeClr>
                  </a:solidFill>
                </a:rPr>
                <a:t>p</a:t>
              </a:r>
              <a:r>
                <a:rPr lang="en-AU" sz="1600" dirty="0" smtClean="0">
                  <a:solidFill>
                    <a:schemeClr val="accent3">
                      <a:lumMod val="75000"/>
                    </a:schemeClr>
                  </a:solidFill>
                </a:rPr>
                <a:t>rey species</a:t>
              </a:r>
              <a:endParaRPr lang="en-AU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43608" y="3645024"/>
              <a:ext cx="1250433" cy="32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>
                  <a:solidFill>
                    <a:srgbClr val="FF0000"/>
                  </a:solidFill>
                </a:rPr>
                <a:t>apex predators</a:t>
              </a:r>
              <a:endParaRPr lang="en-AU" sz="1600" dirty="0">
                <a:solidFill>
                  <a:srgbClr val="FF0000"/>
                </a:solidFill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1175657" y="5301208"/>
              <a:ext cx="5127172" cy="648071"/>
            </a:xfrm>
            <a:custGeom>
              <a:avLst/>
              <a:gdLst>
                <a:gd name="connsiteX0" fmla="*/ 0 w 5127172"/>
                <a:gd name="connsiteY0" fmla="*/ 34472 h 491672"/>
                <a:gd name="connsiteX1" fmla="*/ 827314 w 5127172"/>
                <a:gd name="connsiteY1" fmla="*/ 34472 h 491672"/>
                <a:gd name="connsiteX2" fmla="*/ 1469572 w 5127172"/>
                <a:gd name="connsiteY2" fmla="*/ 45358 h 491672"/>
                <a:gd name="connsiteX3" fmla="*/ 2656114 w 5127172"/>
                <a:gd name="connsiteY3" fmla="*/ 56243 h 491672"/>
                <a:gd name="connsiteX4" fmla="*/ 3450772 w 5127172"/>
                <a:gd name="connsiteY4" fmla="*/ 382815 h 491672"/>
                <a:gd name="connsiteX5" fmla="*/ 4136572 w 5127172"/>
                <a:gd name="connsiteY5" fmla="*/ 459015 h 491672"/>
                <a:gd name="connsiteX6" fmla="*/ 4724400 w 5127172"/>
                <a:gd name="connsiteY6" fmla="*/ 480786 h 491672"/>
                <a:gd name="connsiteX7" fmla="*/ 5127172 w 5127172"/>
                <a:gd name="connsiteY7" fmla="*/ 491672 h 491672"/>
                <a:gd name="connsiteX8" fmla="*/ 5127172 w 5127172"/>
                <a:gd name="connsiteY8" fmla="*/ 491672 h 491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27172" h="491672">
                  <a:moveTo>
                    <a:pt x="0" y="34472"/>
                  </a:moveTo>
                  <a:lnTo>
                    <a:pt x="827314" y="34472"/>
                  </a:lnTo>
                  <a:lnTo>
                    <a:pt x="1469572" y="45358"/>
                  </a:lnTo>
                  <a:cubicBezTo>
                    <a:pt x="1774372" y="48986"/>
                    <a:pt x="2325914" y="0"/>
                    <a:pt x="2656114" y="56243"/>
                  </a:cubicBezTo>
                  <a:cubicBezTo>
                    <a:pt x="2986314" y="112486"/>
                    <a:pt x="3204029" y="315686"/>
                    <a:pt x="3450772" y="382815"/>
                  </a:cubicBezTo>
                  <a:cubicBezTo>
                    <a:pt x="3697515" y="449944"/>
                    <a:pt x="3924301" y="442687"/>
                    <a:pt x="4136572" y="459015"/>
                  </a:cubicBezTo>
                  <a:cubicBezTo>
                    <a:pt x="4348843" y="475343"/>
                    <a:pt x="4724400" y="480786"/>
                    <a:pt x="4724400" y="480786"/>
                  </a:cubicBezTo>
                  <a:lnTo>
                    <a:pt x="5127172" y="491672"/>
                  </a:lnTo>
                  <a:lnTo>
                    <a:pt x="5127172" y="491672"/>
                  </a:lnTo>
                </a:path>
              </a:pathLst>
            </a:cu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208314" y="4062186"/>
              <a:ext cx="5061857" cy="845456"/>
            </a:xfrm>
            <a:custGeom>
              <a:avLst/>
              <a:gdLst>
                <a:gd name="connsiteX0" fmla="*/ 0 w 5061857"/>
                <a:gd name="connsiteY0" fmla="*/ 836385 h 845456"/>
                <a:gd name="connsiteX1" fmla="*/ 979715 w 5061857"/>
                <a:gd name="connsiteY1" fmla="*/ 836385 h 845456"/>
                <a:gd name="connsiteX2" fmla="*/ 1632857 w 5061857"/>
                <a:gd name="connsiteY2" fmla="*/ 836385 h 845456"/>
                <a:gd name="connsiteX3" fmla="*/ 2492829 w 5061857"/>
                <a:gd name="connsiteY3" fmla="*/ 781957 h 845456"/>
                <a:gd name="connsiteX4" fmla="*/ 2982686 w 5061857"/>
                <a:gd name="connsiteY4" fmla="*/ 488043 h 845456"/>
                <a:gd name="connsiteX5" fmla="*/ 3309257 w 5061857"/>
                <a:gd name="connsiteY5" fmla="*/ 226785 h 845456"/>
                <a:gd name="connsiteX6" fmla="*/ 3646715 w 5061857"/>
                <a:gd name="connsiteY6" fmla="*/ 74385 h 845456"/>
                <a:gd name="connsiteX7" fmla="*/ 4310743 w 5061857"/>
                <a:gd name="connsiteY7" fmla="*/ 9071 h 845456"/>
                <a:gd name="connsiteX8" fmla="*/ 5061857 w 5061857"/>
                <a:gd name="connsiteY8" fmla="*/ 19957 h 84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61857" h="845456">
                  <a:moveTo>
                    <a:pt x="0" y="836385"/>
                  </a:moveTo>
                  <a:lnTo>
                    <a:pt x="979715" y="836385"/>
                  </a:lnTo>
                  <a:cubicBezTo>
                    <a:pt x="1251858" y="836385"/>
                    <a:pt x="1380671" y="845456"/>
                    <a:pt x="1632857" y="836385"/>
                  </a:cubicBezTo>
                  <a:cubicBezTo>
                    <a:pt x="1885043" y="827314"/>
                    <a:pt x="2267858" y="840014"/>
                    <a:pt x="2492829" y="781957"/>
                  </a:cubicBezTo>
                  <a:cubicBezTo>
                    <a:pt x="2717800" y="723900"/>
                    <a:pt x="2846615" y="580572"/>
                    <a:pt x="2982686" y="488043"/>
                  </a:cubicBezTo>
                  <a:cubicBezTo>
                    <a:pt x="3118757" y="395514"/>
                    <a:pt x="3198586" y="295728"/>
                    <a:pt x="3309257" y="226785"/>
                  </a:cubicBezTo>
                  <a:cubicBezTo>
                    <a:pt x="3419929" y="157842"/>
                    <a:pt x="3479801" y="110671"/>
                    <a:pt x="3646715" y="74385"/>
                  </a:cubicBezTo>
                  <a:cubicBezTo>
                    <a:pt x="3813629" y="38099"/>
                    <a:pt x="4074886" y="18142"/>
                    <a:pt x="4310743" y="9071"/>
                  </a:cubicBezTo>
                  <a:cubicBezTo>
                    <a:pt x="4546600" y="0"/>
                    <a:pt x="4804228" y="9978"/>
                    <a:pt x="5061857" y="19957"/>
                  </a:cubicBezTo>
                </a:path>
              </a:pathLst>
            </a:cu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300192" y="2247714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Prey species increase resulting from loss of apex and </a:t>
            </a:r>
            <a:r>
              <a:rPr lang="en-AU" dirty="0" err="1" smtClean="0"/>
              <a:t>mesopredators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3347356" y="1339560"/>
            <a:ext cx="2469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Reduction due to fishing</a:t>
            </a:r>
            <a:endParaRPr lang="en-AU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453493" y="1708892"/>
            <a:ext cx="938893" cy="68520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2"/>
          </p:cNvCxnSpPr>
          <p:nvPr/>
        </p:nvCxnSpPr>
        <p:spPr>
          <a:xfrm>
            <a:off x="4581893" y="1708892"/>
            <a:ext cx="161557" cy="14621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5666014" y="2106386"/>
            <a:ext cx="634178" cy="40821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343633"/>
            <a:ext cx="4643131" cy="580808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Reef scale MPA: </a:t>
            </a:r>
            <a:r>
              <a:rPr lang="en-AU" dirty="0" err="1" smtClean="0"/>
              <a:t>mesopredator</a:t>
            </a:r>
            <a:r>
              <a:rPr lang="en-AU" dirty="0" smtClean="0"/>
              <a:t> release</a:t>
            </a:r>
            <a:endParaRPr lang="en-AU" dirty="0"/>
          </a:p>
        </p:txBody>
      </p:sp>
      <p:grpSp>
        <p:nvGrpSpPr>
          <p:cNvPr id="4" name="Group 11"/>
          <p:cNvGrpSpPr/>
          <p:nvPr/>
        </p:nvGrpSpPr>
        <p:grpSpPr>
          <a:xfrm>
            <a:off x="1259632" y="1370482"/>
            <a:ext cx="5976664" cy="2605424"/>
            <a:chOff x="827584" y="548680"/>
            <a:chExt cx="5472608" cy="2520280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-432556" y="1808820"/>
              <a:ext cx="25202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827584" y="3068960"/>
              <a:ext cx="54726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6"/>
            <p:cNvSpPr/>
            <p:nvPr/>
          </p:nvSpPr>
          <p:spPr>
            <a:xfrm>
              <a:off x="936171" y="983343"/>
              <a:ext cx="5257800" cy="1955800"/>
            </a:xfrm>
            <a:custGeom>
              <a:avLst/>
              <a:gdLst>
                <a:gd name="connsiteX0" fmla="*/ 0 w 5257800"/>
                <a:gd name="connsiteY0" fmla="*/ 7257 h 1955800"/>
                <a:gd name="connsiteX1" fmla="*/ 478972 w 5257800"/>
                <a:gd name="connsiteY1" fmla="*/ 7257 h 1955800"/>
                <a:gd name="connsiteX2" fmla="*/ 1034143 w 5257800"/>
                <a:gd name="connsiteY2" fmla="*/ 50800 h 1955800"/>
                <a:gd name="connsiteX3" fmla="*/ 1502229 w 5257800"/>
                <a:gd name="connsiteY3" fmla="*/ 279400 h 1955800"/>
                <a:gd name="connsiteX4" fmla="*/ 1894115 w 5257800"/>
                <a:gd name="connsiteY4" fmla="*/ 780143 h 1955800"/>
                <a:gd name="connsiteX5" fmla="*/ 2133600 w 5257800"/>
                <a:gd name="connsiteY5" fmla="*/ 1052286 h 1955800"/>
                <a:gd name="connsiteX6" fmla="*/ 2579915 w 5257800"/>
                <a:gd name="connsiteY6" fmla="*/ 1465943 h 1955800"/>
                <a:gd name="connsiteX7" fmla="*/ 3178629 w 5257800"/>
                <a:gd name="connsiteY7" fmla="*/ 1759857 h 1955800"/>
                <a:gd name="connsiteX8" fmla="*/ 3875315 w 5257800"/>
                <a:gd name="connsiteY8" fmla="*/ 1901371 h 1955800"/>
                <a:gd name="connsiteX9" fmla="*/ 5257800 w 5257800"/>
                <a:gd name="connsiteY9" fmla="*/ 1955800 h 1955800"/>
                <a:gd name="connsiteX10" fmla="*/ 5257800 w 5257800"/>
                <a:gd name="connsiteY10" fmla="*/ 1955800 h 195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7800" h="1955800">
                  <a:moveTo>
                    <a:pt x="0" y="7257"/>
                  </a:moveTo>
                  <a:cubicBezTo>
                    <a:pt x="153307" y="3628"/>
                    <a:pt x="306615" y="0"/>
                    <a:pt x="478972" y="7257"/>
                  </a:cubicBezTo>
                  <a:cubicBezTo>
                    <a:pt x="651329" y="14514"/>
                    <a:pt x="863600" y="5443"/>
                    <a:pt x="1034143" y="50800"/>
                  </a:cubicBezTo>
                  <a:cubicBezTo>
                    <a:pt x="1204686" y="96157"/>
                    <a:pt x="1358900" y="157843"/>
                    <a:pt x="1502229" y="279400"/>
                  </a:cubicBezTo>
                  <a:cubicBezTo>
                    <a:pt x="1645558" y="400957"/>
                    <a:pt x="1788887" y="651329"/>
                    <a:pt x="1894115" y="780143"/>
                  </a:cubicBezTo>
                  <a:cubicBezTo>
                    <a:pt x="1999343" y="908957"/>
                    <a:pt x="2019300" y="937986"/>
                    <a:pt x="2133600" y="1052286"/>
                  </a:cubicBezTo>
                  <a:cubicBezTo>
                    <a:pt x="2247900" y="1166586"/>
                    <a:pt x="2405744" y="1348015"/>
                    <a:pt x="2579915" y="1465943"/>
                  </a:cubicBezTo>
                  <a:cubicBezTo>
                    <a:pt x="2754086" y="1583871"/>
                    <a:pt x="2962729" y="1687286"/>
                    <a:pt x="3178629" y="1759857"/>
                  </a:cubicBezTo>
                  <a:cubicBezTo>
                    <a:pt x="3394529" y="1832428"/>
                    <a:pt x="3528787" y="1868714"/>
                    <a:pt x="3875315" y="1901371"/>
                  </a:cubicBezTo>
                  <a:cubicBezTo>
                    <a:pt x="4221843" y="1934028"/>
                    <a:pt x="5257800" y="1955800"/>
                    <a:pt x="5257800" y="1955800"/>
                  </a:cubicBezTo>
                  <a:lnTo>
                    <a:pt x="5257800" y="1955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Freeform 7"/>
            <p:cNvSpPr/>
            <p:nvPr/>
          </p:nvSpPr>
          <p:spPr>
            <a:xfrm>
              <a:off x="1034143" y="950686"/>
              <a:ext cx="5138057" cy="1386114"/>
            </a:xfrm>
            <a:custGeom>
              <a:avLst/>
              <a:gdLst>
                <a:gd name="connsiteX0" fmla="*/ 0 w 5138057"/>
                <a:gd name="connsiteY0" fmla="*/ 1378857 h 1386114"/>
                <a:gd name="connsiteX1" fmla="*/ 936171 w 5138057"/>
                <a:gd name="connsiteY1" fmla="*/ 1378857 h 1386114"/>
                <a:gd name="connsiteX2" fmla="*/ 1937657 w 5138057"/>
                <a:gd name="connsiteY2" fmla="*/ 1335314 h 1386114"/>
                <a:gd name="connsiteX3" fmla="*/ 2503714 w 5138057"/>
                <a:gd name="connsiteY3" fmla="*/ 1106714 h 1386114"/>
                <a:gd name="connsiteX4" fmla="*/ 2917371 w 5138057"/>
                <a:gd name="connsiteY4" fmla="*/ 649514 h 1386114"/>
                <a:gd name="connsiteX5" fmla="*/ 3254828 w 5138057"/>
                <a:gd name="connsiteY5" fmla="*/ 224971 h 1386114"/>
                <a:gd name="connsiteX6" fmla="*/ 3570514 w 5138057"/>
                <a:gd name="connsiteY6" fmla="*/ 50800 h 1386114"/>
                <a:gd name="connsiteX7" fmla="*/ 4114800 w 5138057"/>
                <a:gd name="connsiteY7" fmla="*/ 7257 h 1386114"/>
                <a:gd name="connsiteX8" fmla="*/ 5138057 w 5138057"/>
                <a:gd name="connsiteY8" fmla="*/ 7257 h 138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38057" h="1386114">
                  <a:moveTo>
                    <a:pt x="0" y="1378857"/>
                  </a:moveTo>
                  <a:cubicBezTo>
                    <a:pt x="306614" y="1382485"/>
                    <a:pt x="613228" y="1386114"/>
                    <a:pt x="936171" y="1378857"/>
                  </a:cubicBezTo>
                  <a:cubicBezTo>
                    <a:pt x="1259114" y="1371600"/>
                    <a:pt x="1676400" y="1380671"/>
                    <a:pt x="1937657" y="1335314"/>
                  </a:cubicBezTo>
                  <a:cubicBezTo>
                    <a:pt x="2198914" y="1289957"/>
                    <a:pt x="2340428" y="1221014"/>
                    <a:pt x="2503714" y="1106714"/>
                  </a:cubicBezTo>
                  <a:cubicBezTo>
                    <a:pt x="2667000" y="992414"/>
                    <a:pt x="2792185" y="796471"/>
                    <a:pt x="2917371" y="649514"/>
                  </a:cubicBezTo>
                  <a:cubicBezTo>
                    <a:pt x="3042557" y="502557"/>
                    <a:pt x="3145971" y="324757"/>
                    <a:pt x="3254828" y="224971"/>
                  </a:cubicBezTo>
                  <a:cubicBezTo>
                    <a:pt x="3363685" y="125185"/>
                    <a:pt x="3427185" y="87086"/>
                    <a:pt x="3570514" y="50800"/>
                  </a:cubicBezTo>
                  <a:cubicBezTo>
                    <a:pt x="3713843" y="14514"/>
                    <a:pt x="3853543" y="14514"/>
                    <a:pt x="4114800" y="7257"/>
                  </a:cubicBezTo>
                  <a:cubicBezTo>
                    <a:pt x="4376057" y="0"/>
                    <a:pt x="4757057" y="3628"/>
                    <a:pt x="5138057" y="7257"/>
                  </a:cubicBezTo>
                </a:path>
              </a:pathLst>
            </a:custGeom>
            <a:ln w="19050">
              <a:solidFill>
                <a:srgbClr val="FFC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Freeform 8"/>
            <p:cNvSpPr/>
            <p:nvPr/>
          </p:nvSpPr>
          <p:spPr>
            <a:xfrm>
              <a:off x="1077685" y="1844826"/>
              <a:ext cx="5104039" cy="717400"/>
            </a:xfrm>
            <a:custGeom>
              <a:avLst/>
              <a:gdLst>
                <a:gd name="connsiteX0" fmla="*/ 0 w 5148943"/>
                <a:gd name="connsiteY0" fmla="*/ 21771 h 624113"/>
                <a:gd name="connsiteX1" fmla="*/ 805543 w 5148943"/>
                <a:gd name="connsiteY1" fmla="*/ 21771 h 624113"/>
                <a:gd name="connsiteX2" fmla="*/ 1469571 w 5148943"/>
                <a:gd name="connsiteY2" fmla="*/ 21771 h 624113"/>
                <a:gd name="connsiteX3" fmla="*/ 2100943 w 5148943"/>
                <a:gd name="connsiteY3" fmla="*/ 21771 h 624113"/>
                <a:gd name="connsiteX4" fmla="*/ 2677885 w 5148943"/>
                <a:gd name="connsiteY4" fmla="*/ 152400 h 624113"/>
                <a:gd name="connsiteX5" fmla="*/ 3243943 w 5148943"/>
                <a:gd name="connsiteY5" fmla="*/ 478971 h 624113"/>
                <a:gd name="connsiteX6" fmla="*/ 3722914 w 5148943"/>
                <a:gd name="connsiteY6" fmla="*/ 598714 h 624113"/>
                <a:gd name="connsiteX7" fmla="*/ 4288971 w 5148943"/>
                <a:gd name="connsiteY7" fmla="*/ 620485 h 624113"/>
                <a:gd name="connsiteX8" fmla="*/ 5148943 w 5148943"/>
                <a:gd name="connsiteY8" fmla="*/ 620485 h 62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8943" h="624113">
                  <a:moveTo>
                    <a:pt x="0" y="21771"/>
                  </a:moveTo>
                  <a:lnTo>
                    <a:pt x="805543" y="21771"/>
                  </a:lnTo>
                  <a:lnTo>
                    <a:pt x="1469571" y="21771"/>
                  </a:lnTo>
                  <a:cubicBezTo>
                    <a:pt x="1685471" y="21771"/>
                    <a:pt x="1899557" y="0"/>
                    <a:pt x="2100943" y="21771"/>
                  </a:cubicBezTo>
                  <a:cubicBezTo>
                    <a:pt x="2302329" y="43542"/>
                    <a:pt x="2487385" y="76200"/>
                    <a:pt x="2677885" y="152400"/>
                  </a:cubicBezTo>
                  <a:cubicBezTo>
                    <a:pt x="2868385" y="228600"/>
                    <a:pt x="3069772" y="404585"/>
                    <a:pt x="3243943" y="478971"/>
                  </a:cubicBezTo>
                  <a:cubicBezTo>
                    <a:pt x="3418114" y="553357"/>
                    <a:pt x="3548743" y="575128"/>
                    <a:pt x="3722914" y="598714"/>
                  </a:cubicBezTo>
                  <a:cubicBezTo>
                    <a:pt x="3897085" y="622300"/>
                    <a:pt x="4051300" y="616857"/>
                    <a:pt x="4288971" y="620485"/>
                  </a:cubicBezTo>
                  <a:cubicBezTo>
                    <a:pt x="4526642" y="624113"/>
                    <a:pt x="4837792" y="622299"/>
                    <a:pt x="5148943" y="620485"/>
                  </a:cubicBezTo>
                </a:path>
              </a:pathLst>
            </a:cu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43608" y="2348880"/>
              <a:ext cx="1325256" cy="327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err="1" smtClean="0">
                  <a:solidFill>
                    <a:srgbClr val="FFC000"/>
                  </a:solidFill>
                </a:rPr>
                <a:t>mesopredators</a:t>
              </a:r>
              <a:endParaRPr lang="en-AU" sz="1600" dirty="0">
                <a:solidFill>
                  <a:srgbClr val="FFC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43608" y="1556792"/>
              <a:ext cx="1106318" cy="327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>
                  <a:solidFill>
                    <a:schemeClr val="accent3">
                      <a:lumMod val="75000"/>
                    </a:schemeClr>
                  </a:solidFill>
                </a:rPr>
                <a:t>p</a:t>
              </a:r>
              <a:r>
                <a:rPr lang="en-AU" sz="1600" dirty="0" smtClean="0">
                  <a:solidFill>
                    <a:schemeClr val="accent3">
                      <a:lumMod val="75000"/>
                    </a:schemeClr>
                  </a:solidFill>
                </a:rPr>
                <a:t>rey species</a:t>
              </a:r>
              <a:endParaRPr lang="en-AU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1600" y="620688"/>
              <a:ext cx="1310695" cy="327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>
                  <a:solidFill>
                    <a:srgbClr val="FF0000"/>
                  </a:solidFill>
                </a:rPr>
                <a:t>apex predators</a:t>
              </a:r>
              <a:endParaRPr lang="en-AU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300192" y="2108926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Mesopredators</a:t>
            </a:r>
            <a:r>
              <a:rPr lang="en-AU" dirty="0" smtClean="0"/>
              <a:t> increase resulting from protection from fishing coupled with loss of apex predators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3347356" y="1339560"/>
            <a:ext cx="2469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Reduction due to fishing</a:t>
            </a:r>
            <a:endParaRPr lang="en-AU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453493" y="1708892"/>
            <a:ext cx="938893" cy="68520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5323114" y="1918607"/>
            <a:ext cx="977078" cy="5959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MPA and fishery implications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Due to their wide-ranging nature apex predators are more likely to be depleted than other predators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Reef scale MPAs are likely to protect </a:t>
            </a:r>
            <a:r>
              <a:rPr lang="en-AU" sz="2000" dirty="0" err="1" smtClean="0"/>
              <a:t>mesopredators</a:t>
            </a:r>
            <a:r>
              <a:rPr lang="en-AU" sz="2000" dirty="0" smtClean="0"/>
              <a:t>, but provide limited shelter for apex predators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err="1" smtClean="0"/>
              <a:t>Mesopredator</a:t>
            </a:r>
            <a:r>
              <a:rPr lang="en-AU" sz="2000" dirty="0" smtClean="0"/>
              <a:t> release may be occurring in coral reef systems where MPAs are in place to shelter these populations of diffuse predators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Are humans really the apex predator in these systems?</a:t>
            </a:r>
          </a:p>
          <a:p>
            <a:pPr>
              <a:buFont typeface="Arial" pitchFamily="34" charset="0"/>
              <a:buChar char="•"/>
            </a:pP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Ecosystem implications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551" y="1366860"/>
            <a:ext cx="7653341" cy="2829584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A </a:t>
            </a:r>
            <a:r>
              <a:rPr lang="en-AU" sz="2000" dirty="0" err="1" smtClean="0"/>
              <a:t>mesopredator</a:t>
            </a:r>
            <a:r>
              <a:rPr lang="en-AU" sz="2000" dirty="0" smtClean="0"/>
              <a:t> driven system results in predator redundancy, thus loss of a single </a:t>
            </a:r>
            <a:r>
              <a:rPr lang="en-AU" sz="2000" dirty="0" err="1" smtClean="0"/>
              <a:t>mesopredator</a:t>
            </a:r>
            <a:r>
              <a:rPr lang="en-AU" sz="2000" dirty="0" smtClean="0"/>
              <a:t> species may be of little effect because predation will still occur through persistence of additional </a:t>
            </a:r>
            <a:r>
              <a:rPr lang="en-AU" sz="2000" dirty="0" err="1" smtClean="0"/>
              <a:t>mesopredators</a:t>
            </a:r>
            <a:r>
              <a:rPr lang="en-AU" sz="2000" dirty="0" smtClean="0"/>
              <a:t> in the system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Loss of an apex predator species may have broader effects due to loss of acute predation, loss of dominance effects and lack of a </a:t>
            </a:r>
            <a:r>
              <a:rPr lang="en-AU" sz="2000" dirty="0" err="1" smtClean="0"/>
              <a:t>conspecific</a:t>
            </a:r>
            <a:r>
              <a:rPr lang="en-AU" sz="2000" dirty="0" smtClean="0"/>
              <a:t> apex predator to fill this role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Protection of shark populations needs to consider functional roles of predator species to ensure adequate conservation and management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310977"/>
            <a:ext cx="4643131" cy="580808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Apex predator paradise or </a:t>
            </a:r>
            <a:r>
              <a:rPr lang="en-AU" dirty="0" err="1" smtClean="0"/>
              <a:t>mesopredator</a:t>
            </a:r>
            <a:r>
              <a:rPr lang="en-AU" dirty="0" smtClean="0"/>
              <a:t> nirvana?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000" dirty="0" smtClean="0"/>
              <a:t>With MPAs in place: </a:t>
            </a:r>
            <a:r>
              <a:rPr lang="en-AU" sz="2000" dirty="0" err="1" smtClean="0"/>
              <a:t>mesopredator</a:t>
            </a:r>
            <a:r>
              <a:rPr lang="en-AU" sz="2000" dirty="0" smtClean="0"/>
              <a:t> nirvana</a:t>
            </a:r>
          </a:p>
          <a:p>
            <a:endParaRPr lang="en-AU" sz="2000" dirty="0" smtClean="0"/>
          </a:p>
          <a:p>
            <a:r>
              <a:rPr lang="en-AU" sz="2000" dirty="0" smtClean="0"/>
              <a:t>Without MPAs in place: neither</a:t>
            </a:r>
          </a:p>
          <a:p>
            <a:endParaRPr lang="en-AU" sz="2000" dirty="0" smtClean="0"/>
          </a:p>
          <a:p>
            <a:r>
              <a:rPr lang="en-AU" sz="2000" dirty="0" smtClean="0"/>
              <a:t>Apex predators continue to be exploited in both scenarios and their role in reef systems and fate in our oceans requires greater attention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Thanks</a:t>
            </a:r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649186" y="1366859"/>
            <a:ext cx="7037614" cy="3227764"/>
          </a:xfrm>
        </p:spPr>
        <p:txBody>
          <a:bodyPr/>
          <a:lstStyle/>
          <a:p>
            <a:r>
              <a:rPr lang="en-AU" dirty="0" smtClean="0"/>
              <a:t>This work was funded in part by The Australian Research Council, Australian Institute of Marine Science, James Cook University and Simon Fraser University</a:t>
            </a:r>
          </a:p>
          <a:p>
            <a:endParaRPr lang="en-AU" dirty="0" smtClean="0"/>
          </a:p>
          <a:p>
            <a:r>
              <a:rPr lang="en-AU" dirty="0" smtClean="0"/>
              <a:t>The authors would like to thank all the colleagues we discussed these concepts with</a:t>
            </a:r>
          </a:p>
          <a:p>
            <a:endParaRPr lang="en-AU" dirty="0" smtClean="0"/>
          </a:p>
          <a:p>
            <a:r>
              <a:rPr lang="en-AU" dirty="0" smtClean="0"/>
              <a:t>Thanks to my co-authors</a:t>
            </a:r>
          </a:p>
          <a:p>
            <a:endParaRPr lang="en-AU" dirty="0"/>
          </a:p>
        </p:txBody>
      </p:sp>
      <p:pic>
        <p:nvPicPr>
          <p:cNvPr id="8" name="Picture 7" descr="P1010016.JPG"/>
          <p:cNvPicPr>
            <a:picLocks noChangeAspect="1"/>
          </p:cNvPicPr>
          <p:nvPr/>
        </p:nvPicPr>
        <p:blipFill>
          <a:blip r:embed="rId2"/>
          <a:srcRect l="21640" t="42381" r="22064"/>
          <a:stretch>
            <a:fillRect/>
          </a:stretch>
        </p:blipFill>
        <p:spPr>
          <a:xfrm>
            <a:off x="114296" y="1894110"/>
            <a:ext cx="1441817" cy="1967593"/>
          </a:xfrm>
          <a:prstGeom prst="rect">
            <a:avLst/>
          </a:prstGeom>
        </p:spPr>
      </p:pic>
      <p:pic>
        <p:nvPicPr>
          <p:cNvPr id="10" name="Picture 9" descr="DSC_0415.JPG"/>
          <p:cNvPicPr>
            <a:picLocks noChangeAspect="1"/>
          </p:cNvPicPr>
          <p:nvPr/>
        </p:nvPicPr>
        <p:blipFill>
          <a:blip r:embed="rId3"/>
          <a:srcRect l="10680" t="20671" r="29499"/>
          <a:stretch>
            <a:fillRect/>
          </a:stretch>
        </p:blipFill>
        <p:spPr>
          <a:xfrm>
            <a:off x="6719206" y="2675926"/>
            <a:ext cx="2184479" cy="1918697"/>
          </a:xfrm>
          <a:prstGeom prst="rect">
            <a:avLst/>
          </a:prstGeom>
        </p:spPr>
      </p:pic>
      <p:pic>
        <p:nvPicPr>
          <p:cNvPr id="1026" name="Picture 2" descr="http://a2.sphotos.ak.fbcdn.net/hphotos-ak-ash3/10234_1223748279941_582602_n.jpg"/>
          <p:cNvPicPr>
            <a:picLocks noChangeAspect="1" noChangeArrowheads="1"/>
          </p:cNvPicPr>
          <p:nvPr/>
        </p:nvPicPr>
        <p:blipFill>
          <a:blip r:embed="rId4"/>
          <a:srcRect l="6082" t="9600" r="22536" b="8533"/>
          <a:stretch>
            <a:fillRect/>
          </a:stretch>
        </p:blipFill>
        <p:spPr bwMode="auto">
          <a:xfrm>
            <a:off x="3962715" y="2675926"/>
            <a:ext cx="2541182" cy="1934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</TotalTime>
  <Words>751</Words>
  <Application>Microsoft Office PowerPoint</Application>
  <PresentationFormat>On-screen Show (16:9)</PresentationFormat>
  <Paragraphs>72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Custom Design</vt:lpstr>
      <vt:lpstr>Coral reefs: apex predator paradise or mesopredator nirvana?</vt:lpstr>
      <vt:lpstr>The issue</vt:lpstr>
      <vt:lpstr>Functional roles</vt:lpstr>
      <vt:lpstr>Definitions – apex predator</vt:lpstr>
      <vt:lpstr>Definitions - mesopredator</vt:lpstr>
      <vt:lpstr>Role of sharks as predators</vt:lpstr>
      <vt:lpstr>Resident and transient predator interactions</vt:lpstr>
      <vt:lpstr>The role of MPAs</vt:lpstr>
      <vt:lpstr>No MPA: predator loss</vt:lpstr>
      <vt:lpstr>Reef scale MPA: mesopredator release</vt:lpstr>
      <vt:lpstr>MPA and fishery implications</vt:lpstr>
      <vt:lpstr>Ecosystem implications</vt:lpstr>
      <vt:lpstr>Apex predator paradise or mesopredator nirvana?</vt:lpstr>
      <vt:lpstr>Thanks</vt:lpstr>
    </vt:vector>
  </TitlesOfParts>
  <Company>AIMS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User</dc:creator>
  <cp:lastModifiedBy>Michelle Heupel</cp:lastModifiedBy>
  <cp:revision>32</cp:revision>
  <dcterms:created xsi:type="dcterms:W3CDTF">2012-05-23T03:47:51Z</dcterms:created>
  <dcterms:modified xsi:type="dcterms:W3CDTF">2012-07-08T00:24:30Z</dcterms:modified>
</cp:coreProperties>
</file>